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6"/>
  </p:notesMasterIdLst>
  <p:sldIdLst>
    <p:sldId id="257" r:id="rId5"/>
  </p:sldIdLst>
  <p:sldSz cx="9144000" cy="5143500" type="screen16x9"/>
  <p:notesSz cx="6858000" cy="9144000"/>
  <p:embeddedFontLst>
    <p:embeddedFont>
      <p:font typeface="Helvetica Neue" panose="020B0604020202020204" charset="0"/>
      <p:regular r:id="rId7"/>
      <p:bold r:id="rId8"/>
      <p:italic r:id="rId9"/>
      <p:boldItalic r:id="rId1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3" roundtripDataSignature="AMtx7migNhQUWPoSczn6P8/dL8yZ4UNQOw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AF0B577-01F2-8990-3A13-B28E7ABC0866}" name="Laura Caramazza" initials="LC" userId="S::laura.caramazza@uniroma1.it::bceaf508-97ec-4912-aad7-13f7e5ba43e7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caela Liberti" initials="" lastIdx="3" clrIdx="0"/>
  <p:cmAuthor id="1" name="Account Microsoft" initials="AM" lastIdx="1" clrIdx="1">
    <p:extLst>
      <p:ext uri="{19B8F6BF-5375-455C-9EA6-DF929625EA0E}">
        <p15:presenceInfo xmlns:p15="http://schemas.microsoft.com/office/powerpoint/2012/main" userId="ade47c3952e673f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D27F"/>
    <a:srgbClr val="E4D8DA"/>
    <a:srgbClr val="616161"/>
    <a:srgbClr val="E6371B"/>
    <a:srgbClr val="1DD921"/>
    <a:srgbClr val="2FD95C"/>
    <a:srgbClr val="C5AEB2"/>
    <a:srgbClr val="264460"/>
    <a:srgbClr val="D4C2C5"/>
    <a:srgbClr val="A552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1A8C47C-8ECB-4828-9BBA-0B0922B51AAA}">
  <a:tblStyle styleId="{B1A8C47C-8ECB-4828-9BBA-0B0922B51AAA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 b="off" i="off"/>
      <a:tcStyle>
        <a:tcBdr/>
        <a:fill>
          <a:solidFill>
            <a:srgbClr val="CDD4EA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DD4EA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8569814B-A4B8-4291-8941-4C8BD4B5C0A1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93" autoAdjust="0"/>
    <p:restoredTop sz="94673"/>
  </p:normalViewPr>
  <p:slideViewPr>
    <p:cSldViewPr snapToGrid="0">
      <p:cViewPr varScale="1">
        <p:scale>
          <a:sx n="199" d="100"/>
          <a:sy n="199" d="100"/>
        </p:scale>
        <p:origin x="64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3" Type="http://schemas.openxmlformats.org/officeDocument/2006/relationships/customXml" Target="../customXml/item3.xml"/><Relationship Id="rId47" Type="http://schemas.openxmlformats.org/officeDocument/2006/relationships/theme" Target="theme/theme1.xml"/><Relationship Id="rId7" Type="http://schemas.openxmlformats.org/officeDocument/2006/relationships/font" Target="fonts/font1.fntdata"/><Relationship Id="rId46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49" Type="http://schemas.microsoft.com/office/2018/10/relationships/authors" Target="authors.xml"/><Relationship Id="rId10" Type="http://schemas.openxmlformats.org/officeDocument/2006/relationships/font" Target="fonts/font4.fntdata"/><Relationship Id="rId44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3.fntdata"/><Relationship Id="rId43" Type="http://customschemas.google.com/relationships/presentationmetadata" Target="metadata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t-I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8391175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t-IT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it-IT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8425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>
  <p:cSld name="Titolo e contenuto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4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testo verticale" type="vertTitleAndTx">
  <p:cSld name="VERTICAL_TITLE_AND_VERTICAL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3"/>
          <p:cNvSpPr txBox="1">
            <a:spLocks noGrp="1"/>
          </p:cNvSpPr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3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3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3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5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5"/>
          <p:cNvSpPr txBox="1"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6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6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2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7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7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53" name="Google Shape;53;p27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27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55" name="Google Shape;55;p27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2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BLANK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0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0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71" name="Google Shape;71;p30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72" name="Google Shape;72;p3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1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1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78" name="Google Shape;78;p31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79" name="Google Shape;79;p3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2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3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3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02E89F22-2762-40D6-EFEC-F6EB5FC8BBF7}"/>
              </a:ext>
            </a:extLst>
          </p:cNvPr>
          <p:cNvSpPr/>
          <p:nvPr userDrawn="1"/>
        </p:nvSpPr>
        <p:spPr>
          <a:xfrm>
            <a:off x="-15658" y="4687569"/>
            <a:ext cx="9159658" cy="469923"/>
          </a:xfrm>
          <a:prstGeom prst="rect">
            <a:avLst/>
          </a:prstGeom>
          <a:solidFill>
            <a:srgbClr val="E6371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E6371B"/>
              </a:solidFill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BBB1C847-CC70-7D83-66DE-47D9E36527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>
            <a:alphaModFix amt="5000"/>
          </a:blip>
          <a:srcRect t="2019" r="24513" b="17805"/>
          <a:stretch/>
        </p:blipFill>
        <p:spPr>
          <a:xfrm>
            <a:off x="4462273" y="0"/>
            <a:ext cx="4681728" cy="4594601"/>
          </a:xfrm>
          <a:prstGeom prst="rect">
            <a:avLst/>
          </a:prstGeom>
        </p:spPr>
      </p:pic>
      <p:sp>
        <p:nvSpPr>
          <p:cNvPr id="8" name="Google Shape;18;p20">
            <a:extLst>
              <a:ext uri="{FF2B5EF4-FFF2-40B4-BE49-F238E27FC236}">
                <a16:creationId xmlns:a16="http://schemas.microsoft.com/office/drawing/2014/main" id="{904173F3-E841-EED9-3F5B-20A2A760C203}"/>
              </a:ext>
            </a:extLst>
          </p:cNvPr>
          <p:cNvSpPr txBox="1"/>
          <p:nvPr userDrawn="1"/>
        </p:nvSpPr>
        <p:spPr>
          <a:xfrm>
            <a:off x="8663305" y="4802561"/>
            <a:ext cx="222884" cy="176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81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fld id="{00000000-1234-1234-1234-123412341234}" type="slidenum">
              <a:rPr lang="it-IT" sz="1150" b="1" i="0" u="none" strike="noStrike" cap="none">
                <a:solidFill>
                  <a:schemeClr val="bg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 sz="1150" b="1" i="0" u="none" strike="noStrike" cap="none">
              <a:solidFill>
                <a:schemeClr val="bg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" name="Google Shape;20;p20" descr="Immagine che contiene testo, Carattere&#10;&#10;Descrizione generata automaticamente">
            <a:extLst>
              <a:ext uri="{FF2B5EF4-FFF2-40B4-BE49-F238E27FC236}">
                <a16:creationId xmlns:a16="http://schemas.microsoft.com/office/drawing/2014/main" id="{32D64540-1FEE-9701-1E34-6900ADC8E46D}"/>
              </a:ext>
            </a:extLst>
          </p:cNvPr>
          <p:cNvPicPr preferRelativeResize="0"/>
          <p:nvPr userDrawn="1"/>
        </p:nvPicPr>
        <p:blipFill rotWithShape="1">
          <a:blip r:embed="rId13">
            <a:alphaModFix/>
          </a:blip>
          <a:srcRect/>
          <a:stretch/>
        </p:blipFill>
        <p:spPr>
          <a:xfrm>
            <a:off x="171777" y="120429"/>
            <a:ext cx="2708584" cy="58895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ttangolo 11">
            <a:extLst>
              <a:ext uri="{FF2B5EF4-FFF2-40B4-BE49-F238E27FC236}">
                <a16:creationId xmlns:a16="http://schemas.microsoft.com/office/drawing/2014/main" id="{76623261-4E20-DAAB-4CA3-CC842B4291C1}"/>
              </a:ext>
            </a:extLst>
          </p:cNvPr>
          <p:cNvSpPr/>
          <p:nvPr userDrawn="1"/>
        </p:nvSpPr>
        <p:spPr>
          <a:xfrm>
            <a:off x="8482884" y="0"/>
            <a:ext cx="661116" cy="800645"/>
          </a:xfrm>
          <a:prstGeom prst="rect">
            <a:avLst/>
          </a:prstGeom>
          <a:solidFill>
            <a:srgbClr val="E6371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E6371B"/>
              </a:solidFill>
            </a:endParaRP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40D16B12-A400-FFEB-389A-135F596ADF87}"/>
              </a:ext>
            </a:extLst>
          </p:cNvPr>
          <p:cNvSpPr/>
          <p:nvPr userDrawn="1"/>
        </p:nvSpPr>
        <p:spPr>
          <a:xfrm>
            <a:off x="8354466" y="0"/>
            <a:ext cx="76840" cy="80064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E6371B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lectroporation.net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2B1440F6-5BB6-9DD5-8DE5-7BC3A3E6D589}"/>
              </a:ext>
            </a:extLst>
          </p:cNvPr>
          <p:cNvSpPr txBox="1"/>
          <p:nvPr/>
        </p:nvSpPr>
        <p:spPr>
          <a:xfrm>
            <a:off x="184916" y="686381"/>
            <a:ext cx="8959084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solidFill>
                  <a:srgbClr val="FF0000"/>
                </a:solidFill>
              </a:rPr>
              <a:t>«Recent developments in Electroporation»</a:t>
            </a:r>
          </a:p>
          <a:p>
            <a:pPr algn="ctr"/>
            <a:endParaRPr lang="en-GB" sz="900" i="1" dirty="0">
              <a:solidFill>
                <a:srgbClr val="C00000"/>
              </a:solidFill>
            </a:endParaRPr>
          </a:p>
          <a:p>
            <a:pPr algn="just"/>
            <a:r>
              <a:rPr lang="en-GB" dirty="0"/>
              <a:t>The aim is to capture the innovative research presented during the congress and extend the discussion to latest advancements in electroporation, its mechanisms, and applications across diverse fields. </a:t>
            </a:r>
          </a:p>
          <a:p>
            <a:endParaRPr lang="en-GB" sz="800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D1042D1-0F81-92B1-C07D-3EEEB38CDD0D}"/>
              </a:ext>
            </a:extLst>
          </p:cNvPr>
          <p:cNvSpPr txBox="1"/>
          <p:nvPr/>
        </p:nvSpPr>
        <p:spPr>
          <a:xfrm>
            <a:off x="3023313" y="104804"/>
            <a:ext cx="57487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2800" b="1" dirty="0"/>
              <a:t>Special Issue on Bioelectricity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A5D866AC-BF3A-4DE9-FF1A-E62E84C11D43}"/>
              </a:ext>
            </a:extLst>
          </p:cNvPr>
          <p:cNvSpPr txBox="1"/>
          <p:nvPr/>
        </p:nvSpPr>
        <p:spPr>
          <a:xfrm>
            <a:off x="5196094" y="1859662"/>
            <a:ext cx="3575947" cy="2646878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b="1" dirty="0"/>
              <a:t>The Special Issue will explore topics such as: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sz="1200" dirty="0"/>
              <a:t>Mechanisms of electroporation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sz="1200" dirty="0"/>
              <a:t>Development of advanced generators and instrumentation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sz="1200" dirty="0"/>
              <a:t>In vitro and in vivo experimental studies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sz="1200" dirty="0"/>
              <a:t>Applications in medicine, biology and biotechnology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sz="1200" dirty="0"/>
              <a:t>Applications in food processing and extraction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sz="1200" dirty="0"/>
              <a:t>Applications in environmental technologies and industry</a:t>
            </a:r>
          </a:p>
        </p:txBody>
      </p:sp>
      <p:pic>
        <p:nvPicPr>
          <p:cNvPr id="8" name="Picture 2" descr="ISEBTT :: The International Society for Electroporation-Based Technologies and Treatments Logo">
            <a:hlinkClick r:id="rId3"/>
            <a:extLst>
              <a:ext uri="{FF2B5EF4-FFF2-40B4-BE49-F238E27FC236}">
                <a16:creationId xmlns:a16="http://schemas.microsoft.com/office/drawing/2014/main" id="{FBF9DAD9-FE9F-1989-7312-0F63288A8F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4322" y="4632184"/>
            <a:ext cx="1299678" cy="45410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A5D866AC-BF3A-4DE9-FF1A-E62E84C11D43}"/>
              </a:ext>
            </a:extLst>
          </p:cNvPr>
          <p:cNvSpPr txBox="1"/>
          <p:nvPr/>
        </p:nvSpPr>
        <p:spPr>
          <a:xfrm>
            <a:off x="316348" y="1862979"/>
            <a:ext cx="4507787" cy="2677656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en-GB" b="1" dirty="0"/>
              <a:t>Why participate</a:t>
            </a:r>
            <a:endParaRPr lang="en-GB" dirty="0"/>
          </a:p>
          <a:p>
            <a:pPr algn="just"/>
            <a:r>
              <a:rPr lang="en-GB" sz="1200" dirty="0"/>
              <a:t>This is an excellent opportunity to </a:t>
            </a:r>
            <a:r>
              <a:rPr lang="en-GB" sz="1200" b="1" dirty="0"/>
              <a:t>showcase your work </a:t>
            </a:r>
            <a:r>
              <a:rPr lang="en-GB" sz="1200" dirty="0"/>
              <a:t>to a global audience and contribute to a collection of articles which will define the current state of the art in the field.</a:t>
            </a:r>
          </a:p>
          <a:p>
            <a:pPr algn="just"/>
            <a:endParaRPr lang="en-GB" sz="900" dirty="0"/>
          </a:p>
          <a:p>
            <a:pPr algn="just"/>
            <a:r>
              <a:rPr lang="en-GB" b="1" dirty="0"/>
              <a:t>Call for Contribution</a:t>
            </a:r>
          </a:p>
          <a:p>
            <a:pPr algn="just"/>
            <a:r>
              <a:rPr lang="en-GB" sz="1200" dirty="0"/>
              <a:t>Deadline to send contributions to Bioelectricity web-portal is </a:t>
            </a:r>
          </a:p>
          <a:p>
            <a:pPr algn="just"/>
            <a:r>
              <a:rPr lang="en-GB" sz="1200" b="1" dirty="0"/>
              <a:t>30 April 2025!</a:t>
            </a:r>
          </a:p>
          <a:p>
            <a:pPr algn="just"/>
            <a:endParaRPr lang="en-GB" sz="900" b="1" u="sng" dirty="0">
              <a:effectLst/>
            </a:endParaRPr>
          </a:p>
          <a:p>
            <a:r>
              <a:rPr lang="en-GB" b="1" dirty="0">
                <a:effectLst/>
              </a:rPr>
              <a:t>Guest Editors</a:t>
            </a:r>
            <a:endParaRPr lang="en-GB" dirty="0">
              <a:effectLst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200" dirty="0"/>
              <a:t>Francesca Apollonio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200" dirty="0"/>
              <a:t>Caterina Merla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200" dirty="0"/>
              <a:t>Lluis M. Mir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200" dirty="0"/>
              <a:t>James Lyng</a:t>
            </a:r>
          </a:p>
        </p:txBody>
      </p:sp>
    </p:spTree>
    <p:extLst>
      <p:ext uri="{BB962C8B-B14F-4D97-AF65-F5344CB8AC3E}">
        <p14:creationId xmlns:p14="http://schemas.microsoft.com/office/powerpoint/2010/main" val="93411083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419F9C38A7A7F4D96BB4B4E6654FD8E" ma:contentTypeVersion="17" ma:contentTypeDescription="Create a new document." ma:contentTypeScope="" ma:versionID="ae79eadbd180d833afabc256c46d4de0">
  <xsd:schema xmlns:xsd="http://www.w3.org/2001/XMLSchema" xmlns:xs="http://www.w3.org/2001/XMLSchema" xmlns:p="http://schemas.microsoft.com/office/2006/metadata/properties" xmlns:ns2="eac88f87-7ce0-4ac4-9040-6477f98646cb" xmlns:ns3="3bef7607-f101-4706-b41b-0fb79b81a5e7" targetNamespace="http://schemas.microsoft.com/office/2006/metadata/properties" ma:root="true" ma:fieldsID="ad2ce90e0424187a886e51c19b067a45" ns2:_="" ns3:_="">
    <xsd:import namespace="eac88f87-7ce0-4ac4-9040-6477f98646cb"/>
    <xsd:import namespace="3bef7607-f101-4706-b41b-0fb79b81a5e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c88f87-7ce0-4ac4-9040-6477f98646c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7ed9fa0-f2b2-42cc-926d-f9cbfab8d5b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ef7607-f101-4706-b41b-0fb79b81a5e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bb06421-e1e1-4560-b704-76fafaa2f679}" ma:internalName="TaxCatchAll" ma:showField="CatchAllData" ma:web="3bef7607-f101-4706-b41b-0fb79b81a5e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ac88f87-7ce0-4ac4-9040-6477f98646cb">
      <Terms xmlns="http://schemas.microsoft.com/office/infopath/2007/PartnerControls"/>
    </lcf76f155ced4ddcb4097134ff3c332f>
    <TaxCatchAll xmlns="3bef7607-f101-4706-b41b-0fb79b81a5e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2DE247D-24DC-466B-B34A-84E8607A082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ac88f87-7ce0-4ac4-9040-6477f98646cb"/>
    <ds:schemaRef ds:uri="3bef7607-f101-4706-b41b-0fb79b81a5e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7A61328-3E48-4660-BF39-A5A2AA12E071}">
  <ds:schemaRefs>
    <ds:schemaRef ds:uri="3bef7607-f101-4706-b41b-0fb79b81a5e7"/>
    <ds:schemaRef ds:uri="http://purl.org/dc/elements/1.1/"/>
    <ds:schemaRef ds:uri="http://purl.org/dc/terms/"/>
    <ds:schemaRef ds:uri="http://schemas.microsoft.com/office/2006/metadata/properties"/>
    <ds:schemaRef ds:uri="eac88f87-7ce0-4ac4-9040-6477f98646cb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12B6680-A88B-472D-B557-783FC589F05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3321</TotalTime>
  <Words>148</Words>
  <Application>Microsoft Office PowerPoint</Application>
  <PresentationFormat>On-screen Show (16:9)</PresentationFormat>
  <Paragraphs>24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Wingdings</vt:lpstr>
      <vt:lpstr>Arial</vt:lpstr>
      <vt:lpstr>Calibri</vt:lpstr>
      <vt:lpstr>Helvetica Neue</vt:lpstr>
      <vt:lpstr>Tema di Office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Daniele  Pica</dc:creator>
  <cp:lastModifiedBy>Samo Mahnič-Kalamiza</cp:lastModifiedBy>
  <cp:revision>37</cp:revision>
  <cp:lastPrinted>2023-11-20T17:55:11Z</cp:lastPrinted>
  <dcterms:created xsi:type="dcterms:W3CDTF">2023-06-28T14:51:52Z</dcterms:created>
  <dcterms:modified xsi:type="dcterms:W3CDTF">2025-01-17T10:40:04Z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0x0101009419F9C38A7A7F4D96BB4B4E6654FD8E</vt:lpwstr>
  </property>
  <property fmtid="{D5CDD505-2E9C-101B-9397-08002B2CF9AE}" pid="3" name="MediaServiceImageTags">
    <vt:lpwstr/>
  </property>
</Properties>
</file>